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 Id="rId15" Type="http://schemas.openxmlformats.org/officeDocument/2006/relationships/slide" Target="slides/slide9.xml"/><Relationship Id="rId16" Type="http://schemas.openxmlformats.org/officeDocument/2006/relationships/slide" Target="slides/slide10.xml"/><Relationship Id="rId17" Type="http://schemas.openxmlformats.org/officeDocument/2006/relationships/slide" Target="slides/slide11.xml"/><Relationship Id="rId18" Type="http://schemas.openxmlformats.org/officeDocument/2006/relationships/slide" Target="slides/slide1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62B75"/>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548640" y="2468880"/>
            <a:ext cx="548640" cy="164592"/>
          </a:xfrm>
          <a:prstGeom prst="rect">
            <a:avLst/>
          </a:prstGeom>
          <a:solidFill>
            <a:srgbClr val="F5A52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548640" y="822960"/>
            <a:ext cx="7315200" cy="457200"/>
          </a:xfrm>
          <a:prstGeom prst="rect">
            <a:avLst/>
          </a:prstGeom>
          <a:noFill/>
        </p:spPr>
        <p:txBody>
          <a:bodyPr wrap="square" lIns="0" rIns="0">
            <a:spAutoFit/>
          </a:bodyPr>
          <a:lstStyle/>
          <a:p>
            <a:r>
              <a:rPr sz="1400" b="0">
                <a:solidFill>
                  <a:srgbClr val="FFFFFF"/>
                </a:solidFill>
                <a:latin typeface="Inter"/>
              </a:rPr>
              <a:t>Talent Innovation Hub by KOLABS</a:t>
            </a:r>
          </a:p>
        </p:txBody>
      </p:sp>
      <p:sp>
        <p:nvSpPr>
          <p:cNvPr id="5" name="TextBox 4"/>
          <p:cNvSpPr txBox="1"/>
          <p:nvPr/>
        </p:nvSpPr>
        <p:spPr>
          <a:xfrm>
            <a:off x="548640" y="1371600"/>
            <a:ext cx="7315200" cy="457200"/>
          </a:xfrm>
          <a:prstGeom prst="rect">
            <a:avLst/>
          </a:prstGeom>
          <a:noFill/>
        </p:spPr>
        <p:txBody>
          <a:bodyPr wrap="square" lIns="0" rIns="0">
            <a:spAutoFit/>
          </a:bodyPr>
          <a:lstStyle/>
          <a:p>
            <a:r>
              <a:rPr sz="1800" b="0">
                <a:solidFill>
                  <a:srgbClr val="EEF4FF"/>
                </a:solidFill>
                <a:latin typeface="Inter"/>
              </a:rPr>
              <a:t>Pekan 5 · Solution Design &amp; MVP</a:t>
            </a:r>
          </a:p>
        </p:txBody>
      </p:sp>
      <p:sp>
        <p:nvSpPr>
          <p:cNvPr id="6" name="TextBox 5"/>
          <p:cNvSpPr txBox="1"/>
          <p:nvPr/>
        </p:nvSpPr>
        <p:spPr>
          <a:xfrm>
            <a:off x="548640" y="2743200"/>
            <a:ext cx="10515600" cy="2194560"/>
          </a:xfrm>
          <a:prstGeom prst="rect">
            <a:avLst/>
          </a:prstGeom>
          <a:noFill/>
        </p:spPr>
        <p:txBody>
          <a:bodyPr wrap="square" lIns="0" rIns="0">
            <a:spAutoFit/>
          </a:bodyPr>
          <a:lstStyle/>
          <a:p>
            <a:r>
              <a:rPr sz="4800" b="1">
                <a:solidFill>
                  <a:srgbClr val="FFFFFF"/>
                </a:solidFill>
                <a:latin typeface="Inter"/>
              </a:rPr>
              <a:t>MVP dengan Vibe Coding dan AI</a:t>
            </a:r>
          </a:p>
        </p:txBody>
      </p:sp>
      <p:sp>
        <p:nvSpPr>
          <p:cNvPr id="7" name="TextBox 6"/>
          <p:cNvSpPr txBox="1"/>
          <p:nvPr/>
        </p:nvSpPr>
        <p:spPr>
          <a:xfrm>
            <a:off x="548640" y="5029200"/>
            <a:ext cx="10515600" cy="1371600"/>
          </a:xfrm>
          <a:prstGeom prst="rect">
            <a:avLst/>
          </a:prstGeom>
          <a:noFill/>
        </p:spPr>
        <p:txBody>
          <a:bodyPr wrap="square" lIns="0" rIns="0">
            <a:spAutoFit/>
          </a:bodyPr>
          <a:lstStyle/>
          <a:p>
            <a:r>
              <a:rPr sz="1800" b="0">
                <a:solidFill>
                  <a:srgbClr val="EEF4FF"/>
                </a:solidFill>
                <a:latin typeface="Inter"/>
              </a:rPr>
              <a:t>Membangun MVP dalam hitungan hari, bukan bulan, lewat tools AI seperti Bolt, Lovable, v0, Cursor, dan Claude Artifact. Pekan ini Anda menghasilkan prototipe yang bisa dipakai responden nyata pada pekan 6.</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164592"/>
          </a:xfrm>
          <a:prstGeom prst="rect">
            <a:avLst/>
          </a:prstGeom>
          <a:solidFill>
            <a:srgbClr val="1942E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548640" y="457200"/>
            <a:ext cx="7315200" cy="457200"/>
          </a:xfrm>
          <a:prstGeom prst="rect">
            <a:avLst/>
          </a:prstGeom>
          <a:noFill/>
        </p:spPr>
        <p:txBody>
          <a:bodyPr wrap="square" lIns="0" rIns="0">
            <a:spAutoFit/>
          </a:bodyPr>
          <a:lstStyle/>
          <a:p>
            <a:r>
              <a:rPr sz="1200" b="1">
                <a:solidFill>
                  <a:srgbClr val="1942E8"/>
                </a:solidFill>
                <a:latin typeface="Inter"/>
              </a:rPr>
              <a:t>REFERENSI PENDUKUNG</a:t>
            </a:r>
          </a:p>
        </p:txBody>
      </p:sp>
      <p:sp>
        <p:nvSpPr>
          <p:cNvPr id="4" name="TextBox 3"/>
          <p:cNvSpPr txBox="1"/>
          <p:nvPr/>
        </p:nvSpPr>
        <p:spPr>
          <a:xfrm>
            <a:off x="548640" y="822960"/>
            <a:ext cx="10515600" cy="822960"/>
          </a:xfrm>
          <a:prstGeom prst="rect">
            <a:avLst/>
          </a:prstGeom>
          <a:noFill/>
        </p:spPr>
        <p:txBody>
          <a:bodyPr wrap="square" lIns="0" rIns="0">
            <a:spAutoFit/>
          </a:bodyPr>
          <a:lstStyle/>
          <a:p>
            <a:r>
              <a:rPr sz="2800" b="1">
                <a:solidFill>
                  <a:srgbClr val="162B75"/>
                </a:solidFill>
                <a:latin typeface="Inter"/>
              </a:rPr>
              <a:t>Materi tambahan untuk peserta</a:t>
            </a:r>
          </a:p>
        </p:txBody>
      </p:sp>
      <p:sp>
        <p:nvSpPr>
          <p:cNvPr id="5" name="TextBox 4"/>
          <p:cNvSpPr txBox="1"/>
          <p:nvPr/>
        </p:nvSpPr>
        <p:spPr>
          <a:xfrm>
            <a:off x="548640" y="1828800"/>
            <a:ext cx="5029200" cy="365760"/>
          </a:xfrm>
          <a:prstGeom prst="rect">
            <a:avLst/>
          </a:prstGeom>
          <a:noFill/>
        </p:spPr>
        <p:txBody>
          <a:bodyPr wrap="square" lIns="0" rIns="0">
            <a:spAutoFit/>
          </a:bodyPr>
          <a:lstStyle/>
          <a:p>
            <a:r>
              <a:rPr sz="1400" b="1">
                <a:solidFill>
                  <a:srgbClr val="1942E8"/>
                </a:solidFill>
                <a:latin typeface="Inter"/>
              </a:rPr>
              <a:t>Video</a:t>
            </a:r>
          </a:p>
        </p:txBody>
      </p:sp>
      <p:sp>
        <p:nvSpPr>
          <p:cNvPr id="6" name="TextBox 5"/>
          <p:cNvSpPr txBox="1"/>
          <p:nvPr/>
        </p:nvSpPr>
        <p:spPr>
          <a:xfrm>
            <a:off x="548640" y="2286000"/>
            <a:ext cx="5029200" cy="3657600"/>
          </a:xfrm>
          <a:prstGeom prst="rect">
            <a:avLst/>
          </a:prstGeom>
          <a:noFill/>
        </p:spPr>
        <p:txBody>
          <a:bodyPr wrap="square" lIns="0" rIns="0">
            <a:spAutoFit/>
          </a:bodyPr>
          <a:lstStyle/>
          <a:p>
            <a:pPr>
              <a:spcAft>
                <a:spcPts val="800"/>
              </a:spcAft>
            </a:pPr>
            <a:r>
              <a:rPr sz="1400">
                <a:solidFill>
                  <a:srgbClr val="33394A"/>
                </a:solidFill>
                <a:latin typeface="Inter"/>
              </a:rPr>
              <a:t>•  How to Build an MVP by YC (Y Combinator)</a:t>
            </a:r>
          </a:p>
          <a:p>
            <a:pPr>
              <a:spcAft>
                <a:spcPts val="800"/>
              </a:spcAft>
            </a:pPr>
            <a:r>
              <a:rPr sz="1400">
                <a:solidFill>
                  <a:srgbClr val="33394A"/>
                </a:solidFill>
                <a:latin typeface="Inter"/>
              </a:rPr>
              <a:t>•  Vibe Coding with AI Tools (Lenny's Podcast)</a:t>
            </a:r>
          </a:p>
          <a:p>
            <a:pPr>
              <a:spcAft>
                <a:spcPts val="800"/>
              </a:spcAft>
            </a:pPr>
            <a:r>
              <a:rPr sz="1400">
                <a:solidFill>
                  <a:srgbClr val="33394A"/>
                </a:solidFill>
                <a:latin typeface="Inter"/>
              </a:rPr>
              <a:t>•  Building Software with AI in 2026 (Y Combinator)</a:t>
            </a:r>
          </a:p>
        </p:txBody>
      </p:sp>
      <p:sp>
        <p:nvSpPr>
          <p:cNvPr id="7" name="TextBox 6"/>
          <p:cNvSpPr txBox="1"/>
          <p:nvPr/>
        </p:nvSpPr>
        <p:spPr>
          <a:xfrm>
            <a:off x="6400800" y="1828800"/>
            <a:ext cx="5029200" cy="365760"/>
          </a:xfrm>
          <a:prstGeom prst="rect">
            <a:avLst/>
          </a:prstGeom>
          <a:noFill/>
        </p:spPr>
        <p:txBody>
          <a:bodyPr wrap="square" lIns="0" rIns="0">
            <a:spAutoFit/>
          </a:bodyPr>
          <a:lstStyle/>
          <a:p>
            <a:r>
              <a:rPr sz="1400" b="1">
                <a:solidFill>
                  <a:srgbClr val="1942E8"/>
                </a:solidFill>
                <a:latin typeface="Inter"/>
              </a:rPr>
              <a:t>Artikel</a:t>
            </a:r>
          </a:p>
        </p:txBody>
      </p:sp>
      <p:sp>
        <p:nvSpPr>
          <p:cNvPr id="8" name="TextBox 7"/>
          <p:cNvSpPr txBox="1"/>
          <p:nvPr/>
        </p:nvSpPr>
        <p:spPr>
          <a:xfrm>
            <a:off x="6400800" y="2286000"/>
            <a:ext cx="5029200" cy="3657600"/>
          </a:xfrm>
          <a:prstGeom prst="rect">
            <a:avLst/>
          </a:prstGeom>
          <a:noFill/>
        </p:spPr>
        <p:txBody>
          <a:bodyPr wrap="square" lIns="0" rIns="0">
            <a:spAutoFit/>
          </a:bodyPr>
          <a:lstStyle/>
          <a:p>
            <a:pPr>
              <a:spcAft>
                <a:spcPts val="800"/>
              </a:spcAft>
            </a:pPr>
            <a:r>
              <a:rPr sz="1400">
                <a:solidFill>
                  <a:srgbClr val="33394A"/>
                </a:solidFill>
                <a:latin typeface="Inter"/>
              </a:rPr>
              <a:t>•  The MVP is Dead. Long Live the MVP (First Round Review)</a:t>
            </a:r>
          </a:p>
          <a:p>
            <a:pPr>
              <a:spcAft>
                <a:spcPts val="800"/>
              </a:spcAft>
            </a:pPr>
            <a:r>
              <a:rPr sz="1400">
                <a:solidFill>
                  <a:srgbClr val="33394A"/>
                </a:solidFill>
                <a:latin typeface="Inter"/>
              </a:rPr>
              <a:t>•  How to Build an MVP with AI Tools (Lenny's Newsletter)</a:t>
            </a:r>
          </a:p>
          <a:p>
            <a:pPr>
              <a:spcAft>
                <a:spcPts val="800"/>
              </a:spcAft>
            </a:pPr>
            <a:r>
              <a:rPr sz="1400">
                <a:solidFill>
                  <a:srgbClr val="33394A"/>
                </a:solidFill>
                <a:latin typeface="Inter"/>
              </a:rPr>
              <a:t>•  Vibe Coding by Andrej Karpathy (Y Combinator (referensi Karpathy))</a:t>
            </a:r>
          </a:p>
        </p:txBody>
      </p:sp>
      <p:sp>
        <p:nvSpPr>
          <p:cNvPr id="9" name="TextBox 8"/>
          <p:cNvSpPr txBox="1"/>
          <p:nvPr/>
        </p:nvSpPr>
        <p:spPr>
          <a:xfrm>
            <a:off x="548640" y="6492240"/>
            <a:ext cx="7315200" cy="274320"/>
          </a:xfrm>
          <a:prstGeom prst="rect">
            <a:avLst/>
          </a:prstGeom>
          <a:noFill/>
        </p:spPr>
        <p:txBody>
          <a:bodyPr wrap="square" lIns="0" rIns="0">
            <a:spAutoFit/>
          </a:bodyPr>
          <a:lstStyle/>
          <a:p>
            <a:r>
              <a:rPr sz="1000" b="0">
                <a:solidFill>
                  <a:srgbClr val="7A8497"/>
                </a:solidFill>
                <a:latin typeface="Inter"/>
              </a:rPr>
              <a:t>Pekan 5 · MVP dengan Vibe Coding dan AI</a:t>
            </a:r>
          </a:p>
        </p:txBody>
      </p:sp>
      <p:sp>
        <p:nvSpPr>
          <p:cNvPr id="10" name="TextBox 9"/>
          <p:cNvSpPr txBox="1"/>
          <p:nvPr/>
        </p:nvSpPr>
        <p:spPr>
          <a:xfrm>
            <a:off x="10607040" y="6492240"/>
            <a:ext cx="1280160" cy="274320"/>
          </a:xfrm>
          <a:prstGeom prst="rect">
            <a:avLst/>
          </a:prstGeom>
          <a:noFill/>
        </p:spPr>
        <p:txBody>
          <a:bodyPr wrap="square" lIns="0" rIns="0">
            <a:spAutoFit/>
          </a:bodyPr>
          <a:lstStyle/>
          <a:p>
            <a:pPr algn="ctr"/>
            <a:r>
              <a:rPr sz="1000" b="0">
                <a:solidFill>
                  <a:srgbClr val="7A8497"/>
                </a:solidFill>
                <a:latin typeface="Inter"/>
              </a:rPr>
              <a:t>TIH by KOLABS</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164592"/>
          </a:xfrm>
          <a:prstGeom prst="rect">
            <a:avLst/>
          </a:prstGeom>
          <a:solidFill>
            <a:srgbClr val="1942E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548640" y="457200"/>
            <a:ext cx="7315200" cy="457200"/>
          </a:xfrm>
          <a:prstGeom prst="rect">
            <a:avLst/>
          </a:prstGeom>
          <a:noFill/>
        </p:spPr>
        <p:txBody>
          <a:bodyPr wrap="square" lIns="0" rIns="0">
            <a:spAutoFit/>
          </a:bodyPr>
          <a:lstStyle/>
          <a:p>
            <a:r>
              <a:rPr sz="1200" b="1">
                <a:solidFill>
                  <a:srgbClr val="1942E8"/>
                </a:solidFill>
                <a:latin typeface="Inter"/>
              </a:rPr>
              <a:t>TUGAS PEKAN INI</a:t>
            </a:r>
          </a:p>
        </p:txBody>
      </p:sp>
      <p:sp>
        <p:nvSpPr>
          <p:cNvPr id="4" name="TextBox 3"/>
          <p:cNvSpPr txBox="1"/>
          <p:nvPr/>
        </p:nvSpPr>
        <p:spPr>
          <a:xfrm>
            <a:off x="548640" y="822960"/>
            <a:ext cx="10515600" cy="822960"/>
          </a:xfrm>
          <a:prstGeom prst="rect">
            <a:avLst/>
          </a:prstGeom>
          <a:noFill/>
        </p:spPr>
        <p:txBody>
          <a:bodyPr wrap="square" lIns="0" rIns="0">
            <a:spAutoFit/>
          </a:bodyPr>
          <a:lstStyle/>
          <a:p>
            <a:r>
              <a:rPr sz="2800" b="1">
                <a:solidFill>
                  <a:srgbClr val="162B75"/>
                </a:solidFill>
                <a:latin typeface="Inter"/>
              </a:rPr>
              <a:t>Link MVP yang bisa diakses (publik atau internal terbatas) dengan tracking event aktif</a:t>
            </a:r>
          </a:p>
        </p:txBody>
      </p:sp>
      <p:sp>
        <p:nvSpPr>
          <p:cNvPr id="5" name="TextBox 4"/>
          <p:cNvSpPr txBox="1"/>
          <p:nvPr/>
        </p:nvSpPr>
        <p:spPr>
          <a:xfrm>
            <a:off x="548640" y="2011680"/>
            <a:ext cx="10515600" cy="4206240"/>
          </a:xfrm>
          <a:prstGeom prst="rect">
            <a:avLst/>
          </a:prstGeom>
          <a:noFill/>
        </p:spPr>
        <p:txBody>
          <a:bodyPr wrap="square" lIns="0" rIns="0">
            <a:spAutoFit/>
          </a:bodyPr>
          <a:lstStyle/>
          <a:p>
            <a:pPr>
              <a:spcAft>
                <a:spcPts val="800"/>
              </a:spcAft>
            </a:pPr>
            <a:r>
              <a:rPr sz="1400">
                <a:solidFill>
                  <a:srgbClr val="33394A"/>
                </a:solidFill>
                <a:latin typeface="Inter"/>
              </a:rPr>
              <a:t>•  Pemilihan Jenis MVP: Tentukan jenis MVP yang paling cocok dengan asumsi paling berisiko. Mulai dari MVP termurah, naik ke complexity yang lebih tinggi hanya bila perlu.</a:t>
            </a:r>
          </a:p>
          <a:p>
            <a:pPr>
              <a:spcAft>
                <a:spcPts val="800"/>
              </a:spcAft>
            </a:pPr>
            <a:r>
              <a:rPr sz="1400">
                <a:solidFill>
                  <a:srgbClr val="33394A"/>
                </a:solidFill>
                <a:latin typeface="Inter"/>
              </a:rPr>
              <a:t>•  Scope Fitur MVP: Daftar semua ide fitur dari Lean Canvas pekan 4. Tandai must have (max 3) dan nice to have. Fitur nice-to-have ditunda.</a:t>
            </a:r>
          </a:p>
          <a:p>
            <a:pPr>
              <a:spcAft>
                <a:spcPts val="800"/>
              </a:spcAft>
            </a:pPr>
            <a:r>
              <a:rPr sz="1400">
                <a:solidFill>
                  <a:srgbClr val="33394A"/>
                </a:solidFill>
                <a:latin typeface="Inter"/>
              </a:rPr>
              <a:t>•  Tools Stack: Pilih tools AI builder yang akan dipakai. Sebut alasan tiap pilihan dan estimasi biaya bulanan.</a:t>
            </a:r>
          </a:p>
          <a:p>
            <a:pPr>
              <a:spcAft>
                <a:spcPts val="800"/>
              </a:spcAft>
            </a:pPr>
            <a:r>
              <a:rPr sz="1400">
                <a:solidFill>
                  <a:srgbClr val="33394A"/>
                </a:solidFill>
                <a:latin typeface="Inter"/>
              </a:rPr>
              <a:t>•  Tracking Plan: Daftar event yang akan dilacak untuk mengukur perilaku pengguna MVP. Minimum 5 event.</a:t>
            </a:r>
          </a:p>
          <a:p>
            <a:pPr>
              <a:spcAft>
                <a:spcPts val="800"/>
              </a:spcAft>
            </a:pPr>
            <a:r>
              <a:rPr sz="1400">
                <a:solidFill>
                  <a:srgbClr val="33394A"/>
                </a:solidFill>
                <a:latin typeface="Inter"/>
              </a:rPr>
              <a:t>•  Refleksi Pribadi: Jawab 3 pertanyaan refleksi dengan kalimat utuh.</a:t>
            </a:r>
          </a:p>
        </p:txBody>
      </p:sp>
      <p:sp>
        <p:nvSpPr>
          <p:cNvPr id="6" name="TextBox 5"/>
          <p:cNvSpPr txBox="1"/>
          <p:nvPr/>
        </p:nvSpPr>
        <p:spPr>
          <a:xfrm>
            <a:off x="548640" y="5943600"/>
            <a:ext cx="10515600" cy="457200"/>
          </a:xfrm>
          <a:prstGeom prst="rect">
            <a:avLst/>
          </a:prstGeom>
          <a:noFill/>
        </p:spPr>
        <p:txBody>
          <a:bodyPr wrap="square" lIns="0" rIns="0">
            <a:spAutoFit/>
          </a:bodyPr>
          <a:lstStyle/>
          <a:p>
            <a:r>
              <a:rPr sz="1200" b="0">
                <a:solidFill>
                  <a:srgbClr val="7A8497"/>
                </a:solidFill>
                <a:latin typeface="Inter"/>
              </a:rPr>
              <a:t>Worksheet: pekan-05.xlsx · Durasi sesi: 120 menit</a:t>
            </a:r>
          </a:p>
        </p:txBody>
      </p:sp>
      <p:sp>
        <p:nvSpPr>
          <p:cNvPr id="7" name="TextBox 6"/>
          <p:cNvSpPr txBox="1"/>
          <p:nvPr/>
        </p:nvSpPr>
        <p:spPr>
          <a:xfrm>
            <a:off x="548640" y="6492240"/>
            <a:ext cx="7315200" cy="274320"/>
          </a:xfrm>
          <a:prstGeom prst="rect">
            <a:avLst/>
          </a:prstGeom>
          <a:noFill/>
        </p:spPr>
        <p:txBody>
          <a:bodyPr wrap="square" lIns="0" rIns="0">
            <a:spAutoFit/>
          </a:bodyPr>
          <a:lstStyle/>
          <a:p>
            <a:r>
              <a:rPr sz="1000" b="0">
                <a:solidFill>
                  <a:srgbClr val="7A8497"/>
                </a:solidFill>
                <a:latin typeface="Inter"/>
              </a:rPr>
              <a:t>Pekan 5 · MVP dengan Vibe Coding dan AI</a:t>
            </a:r>
          </a:p>
        </p:txBody>
      </p:sp>
      <p:sp>
        <p:nvSpPr>
          <p:cNvPr id="8" name="TextBox 7"/>
          <p:cNvSpPr txBox="1"/>
          <p:nvPr/>
        </p:nvSpPr>
        <p:spPr>
          <a:xfrm>
            <a:off x="10607040" y="6492240"/>
            <a:ext cx="1280160" cy="274320"/>
          </a:xfrm>
          <a:prstGeom prst="rect">
            <a:avLst/>
          </a:prstGeom>
          <a:noFill/>
        </p:spPr>
        <p:txBody>
          <a:bodyPr wrap="square" lIns="0" rIns="0">
            <a:spAutoFit/>
          </a:bodyPr>
          <a:lstStyle/>
          <a:p>
            <a:pPr algn="ctr"/>
            <a:r>
              <a:rPr sz="1000" b="0">
                <a:solidFill>
                  <a:srgbClr val="7A8497"/>
                </a:solidFill>
                <a:latin typeface="Inter"/>
              </a:rPr>
              <a:t>TIH by KOLABS</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62B75"/>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548640" y="2377440"/>
            <a:ext cx="10515600" cy="1371600"/>
          </a:xfrm>
          <a:prstGeom prst="rect">
            <a:avLst/>
          </a:prstGeom>
          <a:noFill/>
        </p:spPr>
        <p:txBody>
          <a:bodyPr wrap="square" lIns="0" rIns="0">
            <a:spAutoFit/>
          </a:bodyPr>
          <a:lstStyle/>
          <a:p>
            <a:pPr algn="ctr"/>
            <a:r>
              <a:rPr sz="4400" b="1">
                <a:solidFill>
                  <a:srgbClr val="FFFFFF"/>
                </a:solidFill>
                <a:latin typeface="Inter"/>
              </a:rPr>
              <a:t>Sampai jumpa di pekan berikutnya</a:t>
            </a:r>
          </a:p>
        </p:txBody>
      </p:sp>
      <p:sp>
        <p:nvSpPr>
          <p:cNvPr id="4" name="TextBox 3"/>
          <p:cNvSpPr txBox="1"/>
          <p:nvPr/>
        </p:nvSpPr>
        <p:spPr>
          <a:xfrm>
            <a:off x="548640" y="3840480"/>
            <a:ext cx="10515600" cy="640080"/>
          </a:xfrm>
          <a:prstGeom prst="rect">
            <a:avLst/>
          </a:prstGeom>
          <a:noFill/>
        </p:spPr>
        <p:txBody>
          <a:bodyPr wrap="square" lIns="0" rIns="0">
            <a:spAutoFit/>
          </a:bodyPr>
          <a:lstStyle/>
          <a:p>
            <a:pPr algn="ctr"/>
            <a:r>
              <a:rPr sz="1800" b="0">
                <a:solidFill>
                  <a:srgbClr val="EEF4FF"/>
                </a:solidFill>
                <a:latin typeface="Inter"/>
              </a:rPr>
              <a:t>Kerjakan worksheet, lalu kumpulkan sebelum sesi berikut</a:t>
            </a:r>
          </a:p>
        </p:txBody>
      </p:sp>
      <p:sp>
        <p:nvSpPr>
          <p:cNvPr id="5" name="TextBox 4"/>
          <p:cNvSpPr txBox="1"/>
          <p:nvPr/>
        </p:nvSpPr>
        <p:spPr>
          <a:xfrm>
            <a:off x="548640" y="6035040"/>
            <a:ext cx="10515600" cy="365760"/>
          </a:xfrm>
          <a:prstGeom prst="rect">
            <a:avLst/>
          </a:prstGeom>
          <a:noFill/>
        </p:spPr>
        <p:txBody>
          <a:bodyPr wrap="square" lIns="0" rIns="0">
            <a:spAutoFit/>
          </a:bodyPr>
          <a:lstStyle/>
          <a:p>
            <a:pPr algn="ctr"/>
            <a:r>
              <a:rPr sz="1200" b="0">
                <a:solidFill>
                  <a:srgbClr val="EEF4FF"/>
                </a:solidFill>
                <a:latin typeface="Inter"/>
              </a:rPr>
              <a:t>Talent Innovation Hub by KOLABS · kolabshub.id</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164592"/>
          </a:xfrm>
          <a:prstGeom prst="rect">
            <a:avLst/>
          </a:prstGeom>
          <a:solidFill>
            <a:srgbClr val="1942E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548640" y="457200"/>
            <a:ext cx="7315200" cy="457200"/>
          </a:xfrm>
          <a:prstGeom prst="rect">
            <a:avLst/>
          </a:prstGeom>
          <a:noFill/>
        </p:spPr>
        <p:txBody>
          <a:bodyPr wrap="square" lIns="0" rIns="0">
            <a:spAutoFit/>
          </a:bodyPr>
          <a:lstStyle/>
          <a:p>
            <a:r>
              <a:rPr sz="1200" b="1">
                <a:solidFill>
                  <a:srgbClr val="1942E8"/>
                </a:solidFill>
                <a:latin typeface="Inter"/>
              </a:rPr>
              <a:t>TUJUAN BELAJAR</a:t>
            </a:r>
          </a:p>
        </p:txBody>
      </p:sp>
      <p:sp>
        <p:nvSpPr>
          <p:cNvPr id="4" name="TextBox 3"/>
          <p:cNvSpPr txBox="1"/>
          <p:nvPr/>
        </p:nvSpPr>
        <p:spPr>
          <a:xfrm>
            <a:off x="548640" y="822960"/>
            <a:ext cx="10515600" cy="822960"/>
          </a:xfrm>
          <a:prstGeom prst="rect">
            <a:avLst/>
          </a:prstGeom>
          <a:noFill/>
        </p:spPr>
        <p:txBody>
          <a:bodyPr wrap="square" lIns="0" rIns="0">
            <a:spAutoFit/>
          </a:bodyPr>
          <a:lstStyle/>
          <a:p>
            <a:r>
              <a:rPr sz="2800" b="1">
                <a:solidFill>
                  <a:srgbClr val="162B75"/>
                </a:solidFill>
                <a:latin typeface="Inter"/>
              </a:rPr>
              <a:t>Pekan 5: MVP dengan Vibe Coding dan AI</a:t>
            </a:r>
          </a:p>
        </p:txBody>
      </p:sp>
      <p:sp>
        <p:nvSpPr>
          <p:cNvPr id="5" name="TextBox 4"/>
          <p:cNvSpPr txBox="1"/>
          <p:nvPr/>
        </p:nvSpPr>
        <p:spPr>
          <a:xfrm>
            <a:off x="548640" y="2194560"/>
            <a:ext cx="10515600" cy="3840480"/>
          </a:xfrm>
          <a:prstGeom prst="rect">
            <a:avLst/>
          </a:prstGeom>
          <a:noFill/>
        </p:spPr>
        <p:txBody>
          <a:bodyPr wrap="square" lIns="0" rIns="0">
            <a:spAutoFit/>
          </a:bodyPr>
          <a:lstStyle/>
          <a:p>
            <a:pPr>
              <a:spcAft>
                <a:spcPts val="800"/>
              </a:spcAft>
            </a:pPr>
            <a:r>
              <a:rPr sz="2200">
                <a:solidFill>
                  <a:srgbClr val="33394A"/>
                </a:solidFill>
                <a:latin typeface="Inter"/>
              </a:rPr>
              <a:t>•  Memahami spektrum 6 jenis MVP dari smoke test sampai functional prototype</a:t>
            </a:r>
          </a:p>
          <a:p>
            <a:pPr>
              <a:spcAft>
                <a:spcPts val="800"/>
              </a:spcAft>
            </a:pPr>
            <a:r>
              <a:rPr sz="2200">
                <a:solidFill>
                  <a:srgbClr val="33394A"/>
                </a:solidFill>
                <a:latin typeface="Inter"/>
              </a:rPr>
              <a:t>•  Memilih jenis MVP yang tepat untuk asumsi paling berisiko</a:t>
            </a:r>
          </a:p>
          <a:p>
            <a:pPr>
              <a:spcAft>
                <a:spcPts val="800"/>
              </a:spcAft>
            </a:pPr>
            <a:r>
              <a:rPr sz="2200">
                <a:solidFill>
                  <a:srgbClr val="33394A"/>
                </a:solidFill>
                <a:latin typeface="Inter"/>
              </a:rPr>
              <a:t>•  Menggunakan tools AI builder untuk membuat prototipe dalam 3 sampai 5 hari</a:t>
            </a:r>
          </a:p>
          <a:p>
            <a:pPr>
              <a:spcAft>
                <a:spcPts val="800"/>
              </a:spcAft>
            </a:pPr>
            <a:r>
              <a:rPr sz="2200">
                <a:solidFill>
                  <a:srgbClr val="33394A"/>
                </a:solidFill>
                <a:latin typeface="Inter"/>
              </a:rPr>
              <a:t>•  Menyiapkan instrumentasi tracking sederhana untuk mengukur perilaku pengguna</a:t>
            </a:r>
          </a:p>
          <a:p>
            <a:pPr>
              <a:spcAft>
                <a:spcPts val="800"/>
              </a:spcAft>
            </a:pPr>
            <a:r>
              <a:rPr sz="2200">
                <a:solidFill>
                  <a:srgbClr val="33394A"/>
                </a:solidFill>
                <a:latin typeface="Inter"/>
              </a:rPr>
              <a:t>•  Menerapkan aturan emas: maksimal 3 fitur inti di MVP</a:t>
            </a:r>
          </a:p>
        </p:txBody>
      </p:sp>
      <p:sp>
        <p:nvSpPr>
          <p:cNvPr id="6" name="TextBox 5"/>
          <p:cNvSpPr txBox="1"/>
          <p:nvPr/>
        </p:nvSpPr>
        <p:spPr>
          <a:xfrm>
            <a:off x="548640" y="6492240"/>
            <a:ext cx="7315200" cy="274320"/>
          </a:xfrm>
          <a:prstGeom prst="rect">
            <a:avLst/>
          </a:prstGeom>
          <a:noFill/>
        </p:spPr>
        <p:txBody>
          <a:bodyPr wrap="square" lIns="0" rIns="0">
            <a:spAutoFit/>
          </a:bodyPr>
          <a:lstStyle/>
          <a:p>
            <a:r>
              <a:rPr sz="1000" b="0">
                <a:solidFill>
                  <a:srgbClr val="7A8497"/>
                </a:solidFill>
                <a:latin typeface="Inter"/>
              </a:rPr>
              <a:t>Pekan 5 · MVP dengan Vibe Coding dan AI</a:t>
            </a:r>
          </a:p>
        </p:txBody>
      </p:sp>
      <p:sp>
        <p:nvSpPr>
          <p:cNvPr id="7" name="TextBox 6"/>
          <p:cNvSpPr txBox="1"/>
          <p:nvPr/>
        </p:nvSpPr>
        <p:spPr>
          <a:xfrm>
            <a:off x="10607040" y="6492240"/>
            <a:ext cx="1280160" cy="274320"/>
          </a:xfrm>
          <a:prstGeom prst="rect">
            <a:avLst/>
          </a:prstGeom>
          <a:noFill/>
        </p:spPr>
        <p:txBody>
          <a:bodyPr wrap="square" lIns="0" rIns="0">
            <a:spAutoFit/>
          </a:bodyPr>
          <a:lstStyle/>
          <a:p>
            <a:pPr algn="ctr"/>
            <a:r>
              <a:rPr sz="1000" b="0">
                <a:solidFill>
                  <a:srgbClr val="7A8497"/>
                </a:solidFill>
                <a:latin typeface="Inter"/>
              </a:rPr>
              <a:t>TIH by KOLABS</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164592"/>
          </a:xfrm>
          <a:prstGeom prst="rect">
            <a:avLst/>
          </a:prstGeom>
          <a:solidFill>
            <a:srgbClr val="1942E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548640" y="457200"/>
            <a:ext cx="7315200" cy="457200"/>
          </a:xfrm>
          <a:prstGeom prst="rect">
            <a:avLst/>
          </a:prstGeom>
          <a:noFill/>
        </p:spPr>
        <p:txBody>
          <a:bodyPr wrap="square" lIns="0" rIns="0">
            <a:spAutoFit/>
          </a:bodyPr>
          <a:lstStyle/>
          <a:p>
            <a:r>
              <a:rPr sz="1200" b="1">
                <a:solidFill>
                  <a:srgbClr val="1942E8"/>
                </a:solidFill>
                <a:latin typeface="Inter"/>
              </a:rPr>
              <a:t>ALUR PEMBELAJARAN</a:t>
            </a:r>
          </a:p>
        </p:txBody>
      </p:sp>
      <p:sp>
        <p:nvSpPr>
          <p:cNvPr id="4" name="TextBox 3"/>
          <p:cNvSpPr txBox="1"/>
          <p:nvPr/>
        </p:nvSpPr>
        <p:spPr>
          <a:xfrm>
            <a:off x="548640" y="822960"/>
            <a:ext cx="10515600" cy="822960"/>
          </a:xfrm>
          <a:prstGeom prst="rect">
            <a:avLst/>
          </a:prstGeom>
          <a:noFill/>
        </p:spPr>
        <p:txBody>
          <a:bodyPr wrap="square" lIns="0" rIns="0">
            <a:spAutoFit/>
          </a:bodyPr>
          <a:lstStyle/>
          <a:p>
            <a:r>
              <a:rPr sz="2800" b="1">
                <a:solidFill>
                  <a:srgbClr val="162B75"/>
                </a:solidFill>
                <a:latin typeface="Inter"/>
              </a:rPr>
              <a:t>Yang akan kita bahas hari ini</a:t>
            </a:r>
          </a:p>
        </p:txBody>
      </p:sp>
      <p:sp>
        <p:nvSpPr>
          <p:cNvPr id="5" name="TextBox 4"/>
          <p:cNvSpPr txBox="1"/>
          <p:nvPr/>
        </p:nvSpPr>
        <p:spPr>
          <a:xfrm>
            <a:off x="548640" y="2011680"/>
            <a:ext cx="10515600" cy="4206240"/>
          </a:xfrm>
          <a:prstGeom prst="rect">
            <a:avLst/>
          </a:prstGeom>
          <a:noFill/>
        </p:spPr>
        <p:txBody>
          <a:bodyPr wrap="square" lIns="0" rIns="0">
            <a:spAutoFit/>
          </a:bodyPr>
          <a:lstStyle/>
          <a:p>
            <a:pPr>
              <a:spcAft>
                <a:spcPts val="800"/>
              </a:spcAft>
            </a:pPr>
            <a:r>
              <a:rPr sz="1800">
                <a:solidFill>
                  <a:srgbClr val="33394A"/>
                </a:solidFill>
                <a:latin typeface="Inter"/>
              </a:rPr>
              <a:t>•  Recap pekan 4: Lean Canvas dan opsi solusi terpilih</a:t>
            </a:r>
          </a:p>
          <a:p>
            <a:pPr>
              <a:spcAft>
                <a:spcPts val="800"/>
              </a:spcAft>
            </a:pPr>
            <a:r>
              <a:rPr sz="1800">
                <a:solidFill>
                  <a:srgbClr val="33394A"/>
                </a:solidFill>
                <a:latin typeface="Inter"/>
              </a:rPr>
              <a:t>•  Tujuan belajar</a:t>
            </a:r>
          </a:p>
          <a:p>
            <a:pPr>
              <a:spcAft>
                <a:spcPts val="800"/>
              </a:spcAft>
            </a:pPr>
            <a:r>
              <a:rPr sz="1800">
                <a:solidFill>
                  <a:srgbClr val="33394A"/>
                </a:solidFill>
                <a:latin typeface="Inter"/>
              </a:rPr>
              <a:t>•  Definisi MVP yang sering disalahpahami</a:t>
            </a:r>
          </a:p>
          <a:p>
            <a:pPr>
              <a:spcAft>
                <a:spcPts val="800"/>
              </a:spcAft>
            </a:pPr>
            <a:r>
              <a:rPr sz="1800">
                <a:solidFill>
                  <a:srgbClr val="33394A"/>
                </a:solidFill>
                <a:latin typeface="Inter"/>
              </a:rPr>
              <a:t>•  Spektrum 6 jenis MVP dari smoke test sampai functional</a:t>
            </a:r>
          </a:p>
          <a:p>
            <a:pPr>
              <a:spcAft>
                <a:spcPts val="800"/>
              </a:spcAft>
            </a:pPr>
            <a:r>
              <a:rPr sz="1800">
                <a:solidFill>
                  <a:srgbClr val="33394A"/>
                </a:solidFill>
                <a:latin typeface="Inter"/>
              </a:rPr>
              <a:t>•  Aturan emas: build less, learn more</a:t>
            </a:r>
          </a:p>
          <a:p>
            <a:pPr>
              <a:spcAft>
                <a:spcPts val="800"/>
              </a:spcAft>
            </a:pPr>
            <a:r>
              <a:rPr sz="1800">
                <a:solidFill>
                  <a:srgbClr val="33394A"/>
                </a:solidFill>
                <a:latin typeface="Inter"/>
              </a:rPr>
              <a:t>•  Vibe coding: Bolt, Lovable, v0, Cursor, Claude</a:t>
            </a:r>
          </a:p>
          <a:p>
            <a:pPr>
              <a:spcAft>
                <a:spcPts val="800"/>
              </a:spcAft>
            </a:pPr>
            <a:r>
              <a:rPr sz="1800">
                <a:solidFill>
                  <a:srgbClr val="33394A"/>
                </a:solidFill>
                <a:latin typeface="Inter"/>
              </a:rPr>
              <a:t>•  Demo: bangun landing page dalam 30 menit</a:t>
            </a:r>
          </a:p>
          <a:p>
            <a:pPr>
              <a:spcAft>
                <a:spcPts val="800"/>
              </a:spcAft>
            </a:pPr>
            <a:r>
              <a:rPr sz="1800">
                <a:solidFill>
                  <a:srgbClr val="33394A"/>
                </a:solidFill>
                <a:latin typeface="Inter"/>
              </a:rPr>
              <a:t>•  Demo: bangun web app sederhana dalam 2 jam</a:t>
            </a:r>
          </a:p>
        </p:txBody>
      </p:sp>
      <p:sp>
        <p:nvSpPr>
          <p:cNvPr id="6" name="TextBox 5"/>
          <p:cNvSpPr txBox="1"/>
          <p:nvPr/>
        </p:nvSpPr>
        <p:spPr>
          <a:xfrm>
            <a:off x="548640" y="6492240"/>
            <a:ext cx="7315200" cy="274320"/>
          </a:xfrm>
          <a:prstGeom prst="rect">
            <a:avLst/>
          </a:prstGeom>
          <a:noFill/>
        </p:spPr>
        <p:txBody>
          <a:bodyPr wrap="square" lIns="0" rIns="0">
            <a:spAutoFit/>
          </a:bodyPr>
          <a:lstStyle/>
          <a:p>
            <a:r>
              <a:rPr sz="1000" b="0">
                <a:solidFill>
                  <a:srgbClr val="7A8497"/>
                </a:solidFill>
                <a:latin typeface="Inter"/>
              </a:rPr>
              <a:t>Pekan 5 · MVP dengan Vibe Coding dan AI</a:t>
            </a:r>
          </a:p>
        </p:txBody>
      </p:sp>
      <p:sp>
        <p:nvSpPr>
          <p:cNvPr id="7" name="TextBox 6"/>
          <p:cNvSpPr txBox="1"/>
          <p:nvPr/>
        </p:nvSpPr>
        <p:spPr>
          <a:xfrm>
            <a:off x="10607040" y="6492240"/>
            <a:ext cx="1280160" cy="274320"/>
          </a:xfrm>
          <a:prstGeom prst="rect">
            <a:avLst/>
          </a:prstGeom>
          <a:noFill/>
        </p:spPr>
        <p:txBody>
          <a:bodyPr wrap="square" lIns="0" rIns="0">
            <a:spAutoFit/>
          </a:bodyPr>
          <a:lstStyle/>
          <a:p>
            <a:pPr algn="ctr"/>
            <a:r>
              <a:rPr sz="1000" b="0">
                <a:solidFill>
                  <a:srgbClr val="7A8497"/>
                </a:solidFill>
                <a:latin typeface="Inter"/>
              </a:rPr>
              <a:t>TIH by KOLABS</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164592"/>
          </a:xfrm>
          <a:prstGeom prst="rect">
            <a:avLst/>
          </a:prstGeom>
          <a:solidFill>
            <a:srgbClr val="1942E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548640" y="457200"/>
            <a:ext cx="7315200" cy="457200"/>
          </a:xfrm>
          <a:prstGeom prst="rect">
            <a:avLst/>
          </a:prstGeom>
          <a:noFill/>
        </p:spPr>
        <p:txBody>
          <a:bodyPr wrap="square" lIns="0" rIns="0">
            <a:spAutoFit/>
          </a:bodyPr>
          <a:lstStyle/>
          <a:p>
            <a:r>
              <a:rPr sz="1200" b="1">
                <a:solidFill>
                  <a:srgbClr val="1942E8"/>
                </a:solidFill>
                <a:latin typeface="Inter"/>
              </a:rPr>
              <a:t>BAGIAN 1</a:t>
            </a:r>
          </a:p>
        </p:txBody>
      </p:sp>
      <p:sp>
        <p:nvSpPr>
          <p:cNvPr id="4" name="TextBox 3"/>
          <p:cNvSpPr txBox="1"/>
          <p:nvPr/>
        </p:nvSpPr>
        <p:spPr>
          <a:xfrm>
            <a:off x="548640" y="868680"/>
            <a:ext cx="10515600" cy="1280160"/>
          </a:xfrm>
          <a:prstGeom prst="rect">
            <a:avLst/>
          </a:prstGeom>
          <a:noFill/>
        </p:spPr>
        <p:txBody>
          <a:bodyPr wrap="square" lIns="0" rIns="0">
            <a:spAutoFit/>
          </a:bodyPr>
          <a:lstStyle/>
          <a:p>
            <a:r>
              <a:rPr sz="3000" b="1">
                <a:solidFill>
                  <a:srgbClr val="162B75"/>
                </a:solidFill>
                <a:latin typeface="Inter"/>
              </a:rPr>
              <a:t>Definisi MVP yang sering disalahpahami</a:t>
            </a:r>
          </a:p>
        </p:txBody>
      </p:sp>
      <p:sp>
        <p:nvSpPr>
          <p:cNvPr id="5" name="Rounded Rectangle 4"/>
          <p:cNvSpPr/>
          <p:nvPr/>
        </p:nvSpPr>
        <p:spPr>
          <a:xfrm>
            <a:off x="548640" y="2377440"/>
            <a:ext cx="10515600" cy="3657600"/>
          </a:xfrm>
          <a:prstGeom prst="roundRect">
            <a:avLst/>
          </a:prstGeom>
          <a:solidFill>
            <a:srgbClr val="EEF4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914400" y="2651760"/>
            <a:ext cx="9784080" cy="457200"/>
          </a:xfrm>
          <a:prstGeom prst="rect">
            <a:avLst/>
          </a:prstGeom>
          <a:noFill/>
        </p:spPr>
        <p:txBody>
          <a:bodyPr wrap="square" lIns="0" rIns="0">
            <a:spAutoFit/>
          </a:bodyPr>
          <a:lstStyle/>
          <a:p>
            <a:r>
              <a:rPr sz="1200" b="1">
                <a:solidFill>
                  <a:srgbClr val="1942E8"/>
                </a:solidFill>
                <a:latin typeface="Inter"/>
              </a:rPr>
              <a:t>Catatan pengajar</a:t>
            </a:r>
          </a:p>
        </p:txBody>
      </p:sp>
      <p:sp>
        <p:nvSpPr>
          <p:cNvPr id="7" name="TextBox 6"/>
          <p:cNvSpPr txBox="1"/>
          <p:nvPr/>
        </p:nvSpPr>
        <p:spPr>
          <a:xfrm>
            <a:off x="914400" y="3017520"/>
            <a:ext cx="9784080" cy="2743200"/>
          </a:xfrm>
          <a:prstGeom prst="rect">
            <a:avLst/>
          </a:prstGeom>
          <a:noFill/>
        </p:spPr>
        <p:txBody>
          <a:bodyPr wrap="square" lIns="0" rIns="0">
            <a:spAutoFit/>
          </a:bodyPr>
          <a:lstStyle/>
          <a:p>
            <a:r>
              <a:rPr sz="1400" b="0">
                <a:solidFill>
                  <a:srgbClr val="33394A"/>
                </a:solidFill>
                <a:latin typeface="Inter"/>
              </a:rPr>
              <a:t>Bawakan poin ini dengan contoh nyata dari konteks alumni dan UMKM Indonesia. Ajak peserta diskusi 5 menit setelah penjelasan utama.</a:t>
            </a:r>
          </a:p>
        </p:txBody>
      </p:sp>
      <p:sp>
        <p:nvSpPr>
          <p:cNvPr id="8" name="TextBox 7"/>
          <p:cNvSpPr txBox="1"/>
          <p:nvPr/>
        </p:nvSpPr>
        <p:spPr>
          <a:xfrm>
            <a:off x="548640" y="6492240"/>
            <a:ext cx="7315200" cy="274320"/>
          </a:xfrm>
          <a:prstGeom prst="rect">
            <a:avLst/>
          </a:prstGeom>
          <a:noFill/>
        </p:spPr>
        <p:txBody>
          <a:bodyPr wrap="square" lIns="0" rIns="0">
            <a:spAutoFit/>
          </a:bodyPr>
          <a:lstStyle/>
          <a:p>
            <a:r>
              <a:rPr sz="1000" b="0">
                <a:solidFill>
                  <a:srgbClr val="7A8497"/>
                </a:solidFill>
                <a:latin typeface="Inter"/>
              </a:rPr>
              <a:t>Pekan 5 · MVP dengan Vibe Coding dan AI</a:t>
            </a:r>
          </a:p>
        </p:txBody>
      </p:sp>
      <p:sp>
        <p:nvSpPr>
          <p:cNvPr id="9" name="TextBox 8"/>
          <p:cNvSpPr txBox="1"/>
          <p:nvPr/>
        </p:nvSpPr>
        <p:spPr>
          <a:xfrm>
            <a:off x="10607040" y="6492240"/>
            <a:ext cx="1280160" cy="274320"/>
          </a:xfrm>
          <a:prstGeom prst="rect">
            <a:avLst/>
          </a:prstGeom>
          <a:noFill/>
        </p:spPr>
        <p:txBody>
          <a:bodyPr wrap="square" lIns="0" rIns="0">
            <a:spAutoFit/>
          </a:bodyPr>
          <a:lstStyle/>
          <a:p>
            <a:pPr algn="ctr"/>
            <a:r>
              <a:rPr sz="1000" b="0">
                <a:solidFill>
                  <a:srgbClr val="7A8497"/>
                </a:solidFill>
                <a:latin typeface="Inter"/>
              </a:rPr>
              <a:t>TIH by KOLABS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164592"/>
          </a:xfrm>
          <a:prstGeom prst="rect">
            <a:avLst/>
          </a:prstGeom>
          <a:solidFill>
            <a:srgbClr val="1942E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548640" y="457200"/>
            <a:ext cx="7315200" cy="457200"/>
          </a:xfrm>
          <a:prstGeom prst="rect">
            <a:avLst/>
          </a:prstGeom>
          <a:noFill/>
        </p:spPr>
        <p:txBody>
          <a:bodyPr wrap="square" lIns="0" rIns="0">
            <a:spAutoFit/>
          </a:bodyPr>
          <a:lstStyle/>
          <a:p>
            <a:r>
              <a:rPr sz="1200" b="1">
                <a:solidFill>
                  <a:srgbClr val="1942E8"/>
                </a:solidFill>
                <a:latin typeface="Inter"/>
              </a:rPr>
              <a:t>BAGIAN 2</a:t>
            </a:r>
          </a:p>
        </p:txBody>
      </p:sp>
      <p:sp>
        <p:nvSpPr>
          <p:cNvPr id="4" name="TextBox 3"/>
          <p:cNvSpPr txBox="1"/>
          <p:nvPr/>
        </p:nvSpPr>
        <p:spPr>
          <a:xfrm>
            <a:off x="548640" y="868680"/>
            <a:ext cx="10515600" cy="1280160"/>
          </a:xfrm>
          <a:prstGeom prst="rect">
            <a:avLst/>
          </a:prstGeom>
          <a:noFill/>
        </p:spPr>
        <p:txBody>
          <a:bodyPr wrap="square" lIns="0" rIns="0">
            <a:spAutoFit/>
          </a:bodyPr>
          <a:lstStyle/>
          <a:p>
            <a:r>
              <a:rPr sz="3000" b="1">
                <a:solidFill>
                  <a:srgbClr val="162B75"/>
                </a:solidFill>
                <a:latin typeface="Inter"/>
              </a:rPr>
              <a:t>Spektrum 6 jenis MVP dari smoke test sampai functional</a:t>
            </a:r>
          </a:p>
        </p:txBody>
      </p:sp>
      <p:sp>
        <p:nvSpPr>
          <p:cNvPr id="5" name="Rounded Rectangle 4"/>
          <p:cNvSpPr/>
          <p:nvPr/>
        </p:nvSpPr>
        <p:spPr>
          <a:xfrm>
            <a:off x="548640" y="2377440"/>
            <a:ext cx="10515600" cy="3657600"/>
          </a:xfrm>
          <a:prstGeom prst="roundRect">
            <a:avLst/>
          </a:prstGeom>
          <a:solidFill>
            <a:srgbClr val="EEF4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914400" y="2651760"/>
            <a:ext cx="9784080" cy="457200"/>
          </a:xfrm>
          <a:prstGeom prst="rect">
            <a:avLst/>
          </a:prstGeom>
          <a:noFill/>
        </p:spPr>
        <p:txBody>
          <a:bodyPr wrap="square" lIns="0" rIns="0">
            <a:spAutoFit/>
          </a:bodyPr>
          <a:lstStyle/>
          <a:p>
            <a:r>
              <a:rPr sz="1200" b="1">
                <a:solidFill>
                  <a:srgbClr val="1942E8"/>
                </a:solidFill>
                <a:latin typeface="Inter"/>
              </a:rPr>
              <a:t>Catatan pengajar</a:t>
            </a:r>
          </a:p>
        </p:txBody>
      </p:sp>
      <p:sp>
        <p:nvSpPr>
          <p:cNvPr id="7" name="TextBox 6"/>
          <p:cNvSpPr txBox="1"/>
          <p:nvPr/>
        </p:nvSpPr>
        <p:spPr>
          <a:xfrm>
            <a:off x="914400" y="3017520"/>
            <a:ext cx="9784080" cy="2743200"/>
          </a:xfrm>
          <a:prstGeom prst="rect">
            <a:avLst/>
          </a:prstGeom>
          <a:noFill/>
        </p:spPr>
        <p:txBody>
          <a:bodyPr wrap="square" lIns="0" rIns="0">
            <a:spAutoFit/>
          </a:bodyPr>
          <a:lstStyle/>
          <a:p>
            <a:r>
              <a:rPr sz="1400" b="0">
                <a:solidFill>
                  <a:srgbClr val="33394A"/>
                </a:solidFill>
                <a:latin typeface="Inter"/>
              </a:rPr>
              <a:t>Bawakan poin ini dengan contoh nyata dari konteks alumni dan UMKM Indonesia. Ajak peserta diskusi 5 menit setelah penjelasan utama.</a:t>
            </a:r>
          </a:p>
        </p:txBody>
      </p:sp>
      <p:sp>
        <p:nvSpPr>
          <p:cNvPr id="8" name="TextBox 7"/>
          <p:cNvSpPr txBox="1"/>
          <p:nvPr/>
        </p:nvSpPr>
        <p:spPr>
          <a:xfrm>
            <a:off x="548640" y="6492240"/>
            <a:ext cx="7315200" cy="274320"/>
          </a:xfrm>
          <a:prstGeom prst="rect">
            <a:avLst/>
          </a:prstGeom>
          <a:noFill/>
        </p:spPr>
        <p:txBody>
          <a:bodyPr wrap="square" lIns="0" rIns="0">
            <a:spAutoFit/>
          </a:bodyPr>
          <a:lstStyle/>
          <a:p>
            <a:r>
              <a:rPr sz="1000" b="0">
                <a:solidFill>
                  <a:srgbClr val="7A8497"/>
                </a:solidFill>
                <a:latin typeface="Inter"/>
              </a:rPr>
              <a:t>Pekan 5 · MVP dengan Vibe Coding dan AI</a:t>
            </a:r>
          </a:p>
        </p:txBody>
      </p:sp>
      <p:sp>
        <p:nvSpPr>
          <p:cNvPr id="9" name="TextBox 8"/>
          <p:cNvSpPr txBox="1"/>
          <p:nvPr/>
        </p:nvSpPr>
        <p:spPr>
          <a:xfrm>
            <a:off x="10607040" y="6492240"/>
            <a:ext cx="1280160" cy="274320"/>
          </a:xfrm>
          <a:prstGeom prst="rect">
            <a:avLst/>
          </a:prstGeom>
          <a:noFill/>
        </p:spPr>
        <p:txBody>
          <a:bodyPr wrap="square" lIns="0" rIns="0">
            <a:spAutoFit/>
          </a:bodyPr>
          <a:lstStyle/>
          <a:p>
            <a:pPr algn="ctr"/>
            <a:r>
              <a:rPr sz="1000" b="0">
                <a:solidFill>
                  <a:srgbClr val="7A8497"/>
                </a:solidFill>
                <a:latin typeface="Inter"/>
              </a:rPr>
              <a:t>TIH by KOLABS</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164592"/>
          </a:xfrm>
          <a:prstGeom prst="rect">
            <a:avLst/>
          </a:prstGeom>
          <a:solidFill>
            <a:srgbClr val="1942E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548640" y="457200"/>
            <a:ext cx="7315200" cy="457200"/>
          </a:xfrm>
          <a:prstGeom prst="rect">
            <a:avLst/>
          </a:prstGeom>
          <a:noFill/>
        </p:spPr>
        <p:txBody>
          <a:bodyPr wrap="square" lIns="0" rIns="0">
            <a:spAutoFit/>
          </a:bodyPr>
          <a:lstStyle/>
          <a:p>
            <a:r>
              <a:rPr sz="1200" b="1">
                <a:solidFill>
                  <a:srgbClr val="1942E8"/>
                </a:solidFill>
                <a:latin typeface="Inter"/>
              </a:rPr>
              <a:t>BAGIAN 3</a:t>
            </a:r>
          </a:p>
        </p:txBody>
      </p:sp>
      <p:sp>
        <p:nvSpPr>
          <p:cNvPr id="4" name="TextBox 3"/>
          <p:cNvSpPr txBox="1"/>
          <p:nvPr/>
        </p:nvSpPr>
        <p:spPr>
          <a:xfrm>
            <a:off x="548640" y="868680"/>
            <a:ext cx="10515600" cy="1280160"/>
          </a:xfrm>
          <a:prstGeom prst="rect">
            <a:avLst/>
          </a:prstGeom>
          <a:noFill/>
        </p:spPr>
        <p:txBody>
          <a:bodyPr wrap="square" lIns="0" rIns="0">
            <a:spAutoFit/>
          </a:bodyPr>
          <a:lstStyle/>
          <a:p>
            <a:r>
              <a:rPr sz="3000" b="1">
                <a:solidFill>
                  <a:srgbClr val="162B75"/>
                </a:solidFill>
                <a:latin typeface="Inter"/>
              </a:rPr>
              <a:t>Aturan emas: build less, learn more</a:t>
            </a:r>
          </a:p>
        </p:txBody>
      </p:sp>
      <p:sp>
        <p:nvSpPr>
          <p:cNvPr id="5" name="Rounded Rectangle 4"/>
          <p:cNvSpPr/>
          <p:nvPr/>
        </p:nvSpPr>
        <p:spPr>
          <a:xfrm>
            <a:off x="548640" y="2377440"/>
            <a:ext cx="10515600" cy="3657600"/>
          </a:xfrm>
          <a:prstGeom prst="roundRect">
            <a:avLst/>
          </a:prstGeom>
          <a:solidFill>
            <a:srgbClr val="EEF4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914400" y="2651760"/>
            <a:ext cx="9784080" cy="457200"/>
          </a:xfrm>
          <a:prstGeom prst="rect">
            <a:avLst/>
          </a:prstGeom>
          <a:noFill/>
        </p:spPr>
        <p:txBody>
          <a:bodyPr wrap="square" lIns="0" rIns="0">
            <a:spAutoFit/>
          </a:bodyPr>
          <a:lstStyle/>
          <a:p>
            <a:r>
              <a:rPr sz="1200" b="1">
                <a:solidFill>
                  <a:srgbClr val="1942E8"/>
                </a:solidFill>
                <a:latin typeface="Inter"/>
              </a:rPr>
              <a:t>Catatan pengajar</a:t>
            </a:r>
          </a:p>
        </p:txBody>
      </p:sp>
      <p:sp>
        <p:nvSpPr>
          <p:cNvPr id="7" name="TextBox 6"/>
          <p:cNvSpPr txBox="1"/>
          <p:nvPr/>
        </p:nvSpPr>
        <p:spPr>
          <a:xfrm>
            <a:off x="914400" y="3017520"/>
            <a:ext cx="9784080" cy="2743200"/>
          </a:xfrm>
          <a:prstGeom prst="rect">
            <a:avLst/>
          </a:prstGeom>
          <a:noFill/>
        </p:spPr>
        <p:txBody>
          <a:bodyPr wrap="square" lIns="0" rIns="0">
            <a:spAutoFit/>
          </a:bodyPr>
          <a:lstStyle/>
          <a:p>
            <a:r>
              <a:rPr sz="1400" b="0">
                <a:solidFill>
                  <a:srgbClr val="33394A"/>
                </a:solidFill>
                <a:latin typeface="Inter"/>
              </a:rPr>
              <a:t>Bawakan poin ini dengan contoh nyata dari konteks alumni dan UMKM Indonesia. Ajak peserta diskusi 5 menit setelah penjelasan utama.</a:t>
            </a:r>
          </a:p>
        </p:txBody>
      </p:sp>
      <p:sp>
        <p:nvSpPr>
          <p:cNvPr id="8" name="TextBox 7"/>
          <p:cNvSpPr txBox="1"/>
          <p:nvPr/>
        </p:nvSpPr>
        <p:spPr>
          <a:xfrm>
            <a:off x="548640" y="6492240"/>
            <a:ext cx="7315200" cy="274320"/>
          </a:xfrm>
          <a:prstGeom prst="rect">
            <a:avLst/>
          </a:prstGeom>
          <a:noFill/>
        </p:spPr>
        <p:txBody>
          <a:bodyPr wrap="square" lIns="0" rIns="0">
            <a:spAutoFit/>
          </a:bodyPr>
          <a:lstStyle/>
          <a:p>
            <a:r>
              <a:rPr sz="1000" b="0">
                <a:solidFill>
                  <a:srgbClr val="7A8497"/>
                </a:solidFill>
                <a:latin typeface="Inter"/>
              </a:rPr>
              <a:t>Pekan 5 · MVP dengan Vibe Coding dan AI</a:t>
            </a:r>
          </a:p>
        </p:txBody>
      </p:sp>
      <p:sp>
        <p:nvSpPr>
          <p:cNvPr id="9" name="TextBox 8"/>
          <p:cNvSpPr txBox="1"/>
          <p:nvPr/>
        </p:nvSpPr>
        <p:spPr>
          <a:xfrm>
            <a:off x="10607040" y="6492240"/>
            <a:ext cx="1280160" cy="274320"/>
          </a:xfrm>
          <a:prstGeom prst="rect">
            <a:avLst/>
          </a:prstGeom>
          <a:noFill/>
        </p:spPr>
        <p:txBody>
          <a:bodyPr wrap="square" lIns="0" rIns="0">
            <a:spAutoFit/>
          </a:bodyPr>
          <a:lstStyle/>
          <a:p>
            <a:pPr algn="ctr"/>
            <a:r>
              <a:rPr sz="1000" b="0">
                <a:solidFill>
                  <a:srgbClr val="7A8497"/>
                </a:solidFill>
                <a:latin typeface="Inter"/>
              </a:rPr>
              <a:t>TIH by KOLABS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164592"/>
          </a:xfrm>
          <a:prstGeom prst="rect">
            <a:avLst/>
          </a:prstGeom>
          <a:solidFill>
            <a:srgbClr val="1942E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548640" y="457200"/>
            <a:ext cx="7315200" cy="457200"/>
          </a:xfrm>
          <a:prstGeom prst="rect">
            <a:avLst/>
          </a:prstGeom>
          <a:noFill/>
        </p:spPr>
        <p:txBody>
          <a:bodyPr wrap="square" lIns="0" rIns="0">
            <a:spAutoFit/>
          </a:bodyPr>
          <a:lstStyle/>
          <a:p>
            <a:r>
              <a:rPr sz="1200" b="1">
                <a:solidFill>
                  <a:srgbClr val="1942E8"/>
                </a:solidFill>
                <a:latin typeface="Inter"/>
              </a:rPr>
              <a:t>BAGIAN 4</a:t>
            </a:r>
          </a:p>
        </p:txBody>
      </p:sp>
      <p:sp>
        <p:nvSpPr>
          <p:cNvPr id="4" name="TextBox 3"/>
          <p:cNvSpPr txBox="1"/>
          <p:nvPr/>
        </p:nvSpPr>
        <p:spPr>
          <a:xfrm>
            <a:off x="548640" y="868680"/>
            <a:ext cx="10515600" cy="1280160"/>
          </a:xfrm>
          <a:prstGeom prst="rect">
            <a:avLst/>
          </a:prstGeom>
          <a:noFill/>
        </p:spPr>
        <p:txBody>
          <a:bodyPr wrap="square" lIns="0" rIns="0">
            <a:spAutoFit/>
          </a:bodyPr>
          <a:lstStyle/>
          <a:p>
            <a:r>
              <a:rPr sz="3000" b="1">
                <a:solidFill>
                  <a:srgbClr val="162B75"/>
                </a:solidFill>
                <a:latin typeface="Inter"/>
              </a:rPr>
              <a:t>Vibe coding: Bolt, Lovable, v0, Cursor, Claude</a:t>
            </a:r>
          </a:p>
        </p:txBody>
      </p:sp>
      <p:sp>
        <p:nvSpPr>
          <p:cNvPr id="5" name="Rounded Rectangle 4"/>
          <p:cNvSpPr/>
          <p:nvPr/>
        </p:nvSpPr>
        <p:spPr>
          <a:xfrm>
            <a:off x="548640" y="2377440"/>
            <a:ext cx="10515600" cy="3657600"/>
          </a:xfrm>
          <a:prstGeom prst="roundRect">
            <a:avLst/>
          </a:prstGeom>
          <a:solidFill>
            <a:srgbClr val="EEF4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914400" y="2651760"/>
            <a:ext cx="9784080" cy="457200"/>
          </a:xfrm>
          <a:prstGeom prst="rect">
            <a:avLst/>
          </a:prstGeom>
          <a:noFill/>
        </p:spPr>
        <p:txBody>
          <a:bodyPr wrap="square" lIns="0" rIns="0">
            <a:spAutoFit/>
          </a:bodyPr>
          <a:lstStyle/>
          <a:p>
            <a:r>
              <a:rPr sz="1200" b="1">
                <a:solidFill>
                  <a:srgbClr val="1942E8"/>
                </a:solidFill>
                <a:latin typeface="Inter"/>
              </a:rPr>
              <a:t>Catatan pengajar</a:t>
            </a:r>
          </a:p>
        </p:txBody>
      </p:sp>
      <p:sp>
        <p:nvSpPr>
          <p:cNvPr id="7" name="TextBox 6"/>
          <p:cNvSpPr txBox="1"/>
          <p:nvPr/>
        </p:nvSpPr>
        <p:spPr>
          <a:xfrm>
            <a:off x="914400" y="3017520"/>
            <a:ext cx="9784080" cy="2743200"/>
          </a:xfrm>
          <a:prstGeom prst="rect">
            <a:avLst/>
          </a:prstGeom>
          <a:noFill/>
        </p:spPr>
        <p:txBody>
          <a:bodyPr wrap="square" lIns="0" rIns="0">
            <a:spAutoFit/>
          </a:bodyPr>
          <a:lstStyle/>
          <a:p>
            <a:r>
              <a:rPr sz="1400" b="0">
                <a:solidFill>
                  <a:srgbClr val="33394A"/>
                </a:solidFill>
                <a:latin typeface="Inter"/>
              </a:rPr>
              <a:t>Bawakan poin ini dengan contoh nyata dari konteks alumni dan UMKM Indonesia. Ajak peserta diskusi 5 menit setelah penjelasan utama.</a:t>
            </a:r>
          </a:p>
        </p:txBody>
      </p:sp>
      <p:sp>
        <p:nvSpPr>
          <p:cNvPr id="8" name="TextBox 7"/>
          <p:cNvSpPr txBox="1"/>
          <p:nvPr/>
        </p:nvSpPr>
        <p:spPr>
          <a:xfrm>
            <a:off x="548640" y="6492240"/>
            <a:ext cx="7315200" cy="274320"/>
          </a:xfrm>
          <a:prstGeom prst="rect">
            <a:avLst/>
          </a:prstGeom>
          <a:noFill/>
        </p:spPr>
        <p:txBody>
          <a:bodyPr wrap="square" lIns="0" rIns="0">
            <a:spAutoFit/>
          </a:bodyPr>
          <a:lstStyle/>
          <a:p>
            <a:r>
              <a:rPr sz="1000" b="0">
                <a:solidFill>
                  <a:srgbClr val="7A8497"/>
                </a:solidFill>
                <a:latin typeface="Inter"/>
              </a:rPr>
              <a:t>Pekan 5 · MVP dengan Vibe Coding dan AI</a:t>
            </a:r>
          </a:p>
        </p:txBody>
      </p:sp>
      <p:sp>
        <p:nvSpPr>
          <p:cNvPr id="9" name="TextBox 8"/>
          <p:cNvSpPr txBox="1"/>
          <p:nvPr/>
        </p:nvSpPr>
        <p:spPr>
          <a:xfrm>
            <a:off x="10607040" y="6492240"/>
            <a:ext cx="1280160" cy="274320"/>
          </a:xfrm>
          <a:prstGeom prst="rect">
            <a:avLst/>
          </a:prstGeom>
          <a:noFill/>
        </p:spPr>
        <p:txBody>
          <a:bodyPr wrap="square" lIns="0" rIns="0">
            <a:spAutoFit/>
          </a:bodyPr>
          <a:lstStyle/>
          <a:p>
            <a:pPr algn="ctr"/>
            <a:r>
              <a:rPr sz="1000" b="0">
                <a:solidFill>
                  <a:srgbClr val="7A8497"/>
                </a:solidFill>
                <a:latin typeface="Inter"/>
              </a:rPr>
              <a:t>TIH by KOLABS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164592"/>
          </a:xfrm>
          <a:prstGeom prst="rect">
            <a:avLst/>
          </a:prstGeom>
          <a:solidFill>
            <a:srgbClr val="1942E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548640" y="457200"/>
            <a:ext cx="7315200" cy="457200"/>
          </a:xfrm>
          <a:prstGeom prst="rect">
            <a:avLst/>
          </a:prstGeom>
          <a:noFill/>
        </p:spPr>
        <p:txBody>
          <a:bodyPr wrap="square" lIns="0" rIns="0">
            <a:spAutoFit/>
          </a:bodyPr>
          <a:lstStyle/>
          <a:p>
            <a:r>
              <a:rPr sz="1200" b="1">
                <a:solidFill>
                  <a:srgbClr val="1942E8"/>
                </a:solidFill>
                <a:latin typeface="Inter"/>
              </a:rPr>
              <a:t>BAGIAN 5</a:t>
            </a:r>
          </a:p>
        </p:txBody>
      </p:sp>
      <p:sp>
        <p:nvSpPr>
          <p:cNvPr id="4" name="TextBox 3"/>
          <p:cNvSpPr txBox="1"/>
          <p:nvPr/>
        </p:nvSpPr>
        <p:spPr>
          <a:xfrm>
            <a:off x="548640" y="868680"/>
            <a:ext cx="10515600" cy="1280160"/>
          </a:xfrm>
          <a:prstGeom prst="rect">
            <a:avLst/>
          </a:prstGeom>
          <a:noFill/>
        </p:spPr>
        <p:txBody>
          <a:bodyPr wrap="square" lIns="0" rIns="0">
            <a:spAutoFit/>
          </a:bodyPr>
          <a:lstStyle/>
          <a:p>
            <a:r>
              <a:rPr sz="3000" b="1">
                <a:solidFill>
                  <a:srgbClr val="162B75"/>
                </a:solidFill>
                <a:latin typeface="Inter"/>
              </a:rPr>
              <a:t>Demo: bangun landing page dalam 30 menit</a:t>
            </a:r>
          </a:p>
        </p:txBody>
      </p:sp>
      <p:sp>
        <p:nvSpPr>
          <p:cNvPr id="5" name="Rounded Rectangle 4"/>
          <p:cNvSpPr/>
          <p:nvPr/>
        </p:nvSpPr>
        <p:spPr>
          <a:xfrm>
            <a:off x="548640" y="2377440"/>
            <a:ext cx="10515600" cy="3657600"/>
          </a:xfrm>
          <a:prstGeom prst="roundRect">
            <a:avLst/>
          </a:prstGeom>
          <a:solidFill>
            <a:srgbClr val="EEF4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914400" y="2651760"/>
            <a:ext cx="9784080" cy="457200"/>
          </a:xfrm>
          <a:prstGeom prst="rect">
            <a:avLst/>
          </a:prstGeom>
          <a:noFill/>
        </p:spPr>
        <p:txBody>
          <a:bodyPr wrap="square" lIns="0" rIns="0">
            <a:spAutoFit/>
          </a:bodyPr>
          <a:lstStyle/>
          <a:p>
            <a:r>
              <a:rPr sz="1200" b="1">
                <a:solidFill>
                  <a:srgbClr val="1942E8"/>
                </a:solidFill>
                <a:latin typeface="Inter"/>
              </a:rPr>
              <a:t>Catatan pengajar</a:t>
            </a:r>
          </a:p>
        </p:txBody>
      </p:sp>
      <p:sp>
        <p:nvSpPr>
          <p:cNvPr id="7" name="TextBox 6"/>
          <p:cNvSpPr txBox="1"/>
          <p:nvPr/>
        </p:nvSpPr>
        <p:spPr>
          <a:xfrm>
            <a:off x="914400" y="3017520"/>
            <a:ext cx="9784080" cy="2743200"/>
          </a:xfrm>
          <a:prstGeom prst="rect">
            <a:avLst/>
          </a:prstGeom>
          <a:noFill/>
        </p:spPr>
        <p:txBody>
          <a:bodyPr wrap="square" lIns="0" rIns="0">
            <a:spAutoFit/>
          </a:bodyPr>
          <a:lstStyle/>
          <a:p>
            <a:r>
              <a:rPr sz="1400" b="0">
                <a:solidFill>
                  <a:srgbClr val="33394A"/>
                </a:solidFill>
                <a:latin typeface="Inter"/>
              </a:rPr>
              <a:t>Bawakan poin ini dengan contoh nyata dari konteks alumni dan UMKM Indonesia. Ajak peserta diskusi 5 menit setelah penjelasan utama.</a:t>
            </a:r>
          </a:p>
        </p:txBody>
      </p:sp>
      <p:sp>
        <p:nvSpPr>
          <p:cNvPr id="8" name="TextBox 7"/>
          <p:cNvSpPr txBox="1"/>
          <p:nvPr/>
        </p:nvSpPr>
        <p:spPr>
          <a:xfrm>
            <a:off x="548640" y="6492240"/>
            <a:ext cx="7315200" cy="274320"/>
          </a:xfrm>
          <a:prstGeom prst="rect">
            <a:avLst/>
          </a:prstGeom>
          <a:noFill/>
        </p:spPr>
        <p:txBody>
          <a:bodyPr wrap="square" lIns="0" rIns="0">
            <a:spAutoFit/>
          </a:bodyPr>
          <a:lstStyle/>
          <a:p>
            <a:r>
              <a:rPr sz="1000" b="0">
                <a:solidFill>
                  <a:srgbClr val="7A8497"/>
                </a:solidFill>
                <a:latin typeface="Inter"/>
              </a:rPr>
              <a:t>Pekan 5 · MVP dengan Vibe Coding dan AI</a:t>
            </a:r>
          </a:p>
        </p:txBody>
      </p:sp>
      <p:sp>
        <p:nvSpPr>
          <p:cNvPr id="9" name="TextBox 8"/>
          <p:cNvSpPr txBox="1"/>
          <p:nvPr/>
        </p:nvSpPr>
        <p:spPr>
          <a:xfrm>
            <a:off x="10607040" y="6492240"/>
            <a:ext cx="1280160" cy="274320"/>
          </a:xfrm>
          <a:prstGeom prst="rect">
            <a:avLst/>
          </a:prstGeom>
          <a:noFill/>
        </p:spPr>
        <p:txBody>
          <a:bodyPr wrap="square" lIns="0" rIns="0">
            <a:spAutoFit/>
          </a:bodyPr>
          <a:lstStyle/>
          <a:p>
            <a:pPr algn="ctr"/>
            <a:r>
              <a:rPr sz="1000" b="0">
                <a:solidFill>
                  <a:srgbClr val="7A8497"/>
                </a:solidFill>
                <a:latin typeface="Inter"/>
              </a:rPr>
              <a:t>TIH by KOLABS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164592"/>
          </a:xfrm>
          <a:prstGeom prst="rect">
            <a:avLst/>
          </a:prstGeom>
          <a:solidFill>
            <a:srgbClr val="1942E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548640" y="457200"/>
            <a:ext cx="7315200" cy="457200"/>
          </a:xfrm>
          <a:prstGeom prst="rect">
            <a:avLst/>
          </a:prstGeom>
          <a:noFill/>
        </p:spPr>
        <p:txBody>
          <a:bodyPr wrap="square" lIns="0" rIns="0">
            <a:spAutoFit/>
          </a:bodyPr>
          <a:lstStyle/>
          <a:p>
            <a:r>
              <a:rPr sz="1200" b="1">
                <a:solidFill>
                  <a:srgbClr val="1942E8"/>
                </a:solidFill>
                <a:latin typeface="Inter"/>
              </a:rPr>
              <a:t>BAGIAN 6</a:t>
            </a:r>
          </a:p>
        </p:txBody>
      </p:sp>
      <p:sp>
        <p:nvSpPr>
          <p:cNvPr id="4" name="TextBox 3"/>
          <p:cNvSpPr txBox="1"/>
          <p:nvPr/>
        </p:nvSpPr>
        <p:spPr>
          <a:xfrm>
            <a:off x="548640" y="868680"/>
            <a:ext cx="10515600" cy="1280160"/>
          </a:xfrm>
          <a:prstGeom prst="rect">
            <a:avLst/>
          </a:prstGeom>
          <a:noFill/>
        </p:spPr>
        <p:txBody>
          <a:bodyPr wrap="square" lIns="0" rIns="0">
            <a:spAutoFit/>
          </a:bodyPr>
          <a:lstStyle/>
          <a:p>
            <a:r>
              <a:rPr sz="3000" b="1">
                <a:solidFill>
                  <a:srgbClr val="162B75"/>
                </a:solidFill>
                <a:latin typeface="Inter"/>
              </a:rPr>
              <a:t>Demo: bangun web app sederhana dalam 2 jam</a:t>
            </a:r>
          </a:p>
        </p:txBody>
      </p:sp>
      <p:sp>
        <p:nvSpPr>
          <p:cNvPr id="5" name="Rounded Rectangle 4"/>
          <p:cNvSpPr/>
          <p:nvPr/>
        </p:nvSpPr>
        <p:spPr>
          <a:xfrm>
            <a:off x="548640" y="2377440"/>
            <a:ext cx="10515600" cy="3657600"/>
          </a:xfrm>
          <a:prstGeom prst="roundRect">
            <a:avLst/>
          </a:prstGeom>
          <a:solidFill>
            <a:srgbClr val="EEF4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914400" y="2651760"/>
            <a:ext cx="9784080" cy="457200"/>
          </a:xfrm>
          <a:prstGeom prst="rect">
            <a:avLst/>
          </a:prstGeom>
          <a:noFill/>
        </p:spPr>
        <p:txBody>
          <a:bodyPr wrap="square" lIns="0" rIns="0">
            <a:spAutoFit/>
          </a:bodyPr>
          <a:lstStyle/>
          <a:p>
            <a:r>
              <a:rPr sz="1200" b="1">
                <a:solidFill>
                  <a:srgbClr val="1942E8"/>
                </a:solidFill>
                <a:latin typeface="Inter"/>
              </a:rPr>
              <a:t>Catatan pengajar</a:t>
            </a:r>
          </a:p>
        </p:txBody>
      </p:sp>
      <p:sp>
        <p:nvSpPr>
          <p:cNvPr id="7" name="TextBox 6"/>
          <p:cNvSpPr txBox="1"/>
          <p:nvPr/>
        </p:nvSpPr>
        <p:spPr>
          <a:xfrm>
            <a:off x="914400" y="3017520"/>
            <a:ext cx="9784080" cy="2743200"/>
          </a:xfrm>
          <a:prstGeom prst="rect">
            <a:avLst/>
          </a:prstGeom>
          <a:noFill/>
        </p:spPr>
        <p:txBody>
          <a:bodyPr wrap="square" lIns="0" rIns="0">
            <a:spAutoFit/>
          </a:bodyPr>
          <a:lstStyle/>
          <a:p>
            <a:r>
              <a:rPr sz="1400" b="0">
                <a:solidFill>
                  <a:srgbClr val="33394A"/>
                </a:solidFill>
                <a:latin typeface="Inter"/>
              </a:rPr>
              <a:t>Bawakan poin ini dengan contoh nyata dari konteks alumni dan UMKM Indonesia. Ajak peserta diskusi 5 menit setelah penjelasan utama.</a:t>
            </a:r>
          </a:p>
        </p:txBody>
      </p:sp>
      <p:sp>
        <p:nvSpPr>
          <p:cNvPr id="8" name="TextBox 7"/>
          <p:cNvSpPr txBox="1"/>
          <p:nvPr/>
        </p:nvSpPr>
        <p:spPr>
          <a:xfrm>
            <a:off x="548640" y="6492240"/>
            <a:ext cx="7315200" cy="274320"/>
          </a:xfrm>
          <a:prstGeom prst="rect">
            <a:avLst/>
          </a:prstGeom>
          <a:noFill/>
        </p:spPr>
        <p:txBody>
          <a:bodyPr wrap="square" lIns="0" rIns="0">
            <a:spAutoFit/>
          </a:bodyPr>
          <a:lstStyle/>
          <a:p>
            <a:r>
              <a:rPr sz="1000" b="0">
                <a:solidFill>
                  <a:srgbClr val="7A8497"/>
                </a:solidFill>
                <a:latin typeface="Inter"/>
              </a:rPr>
              <a:t>Pekan 5 · MVP dengan Vibe Coding dan AI</a:t>
            </a:r>
          </a:p>
        </p:txBody>
      </p:sp>
      <p:sp>
        <p:nvSpPr>
          <p:cNvPr id="9" name="TextBox 8"/>
          <p:cNvSpPr txBox="1"/>
          <p:nvPr/>
        </p:nvSpPr>
        <p:spPr>
          <a:xfrm>
            <a:off x="10607040" y="6492240"/>
            <a:ext cx="1280160" cy="274320"/>
          </a:xfrm>
          <a:prstGeom prst="rect">
            <a:avLst/>
          </a:prstGeom>
          <a:noFill/>
        </p:spPr>
        <p:txBody>
          <a:bodyPr wrap="square" lIns="0" rIns="0">
            <a:spAutoFit/>
          </a:bodyPr>
          <a:lstStyle/>
          <a:p>
            <a:pPr algn="ctr"/>
            <a:r>
              <a:rPr sz="1000" b="0">
                <a:solidFill>
                  <a:srgbClr val="7A8497"/>
                </a:solidFill>
                <a:latin typeface="Inter"/>
              </a:rPr>
              <a:t>TIH by KOLABS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