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548640" y="2468880"/>
            <a:ext cx="548640" cy="164592"/>
          </a:xfrm>
          <a:prstGeom prst="rect">
            <a:avLst/>
          </a:prstGeom>
          <a:solidFill>
            <a:srgbClr val="F5A5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FFFFFF"/>
                </a:solidFill>
                <a:latin typeface="Inter"/>
              </a:rPr>
              <a:t>Talent Innovation Hub by KOLABS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3716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Pekan 8 · Product Market Fit &amp; Go to Market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10515600" cy="21945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4800" b="1">
                <a:solidFill>
                  <a:srgbClr val="FFFFFF"/>
                </a:solidFill>
                <a:latin typeface="Inter"/>
              </a:rPr>
              <a:t>Strategi Go to Market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502920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800" b="0">
                <a:solidFill>
                  <a:srgbClr val="EEF4FF"/>
                </a:solidFill>
                <a:latin typeface="Inter"/>
              </a:rPr>
              <a:t>Menyusun rencana go-to-market sesuai posisi PMF Anda. Pekan ini kita pilih GTM motion yang tepat: product-led, sales-led, marketing-led, atau community-led, lalu siapkan eksekusi 90 hari pertama dengan milestone mingguan.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REFERENSI PENDUKUNG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Materi tambahan untuk peserta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Video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Go to Market Strategy by First Round (First Round)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Product Led Growth Explained (Reforge)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Founders Selling: First 100 Customers (Y Combinator)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828800"/>
            <a:ext cx="50292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1">
                <a:solidFill>
                  <a:srgbClr val="1942E8"/>
                </a:solidFill>
                <a:latin typeface="Inter"/>
              </a:rPr>
              <a:t>Artikel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2286000"/>
            <a:ext cx="5029200" cy="3657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How to Choose Your Go to Market Strategy (Lenny's Newsletter)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Crossing the Chasm by Geoffrey Moore (Harvard Business Review)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Founder-Led Sales (Reforge)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8 · Strategi Go to Market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TUGAS PEKAN INI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GTM plan 90 hari pertama, ICP document, dan buyer persona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Pemilihan GTM Motion: Skor 4 motion (PLG, SLG, Marketing-led, Community-led) berdasar fit dengan produk Anda. Pilih 1 motion dominan.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Ideal Customer Profile (ICP): Definisikan ICP dengan kriteria firmografis (untuk B2B) atau demografis (untuk B2C) plus behavioral. Spesifik sampai bisa disebut 5 individu nyata.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Buyer Persona: Tulis 1-3 persona yang representatif. Persona = individu yang membuat keputusan, bukan ICP (organisasi).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90 Day GTM Plan: Pecah eksekusi 90 hari ke milestone mingguan. Hari 1-30 founders selling, 31-60 dokumentasi playbook, 61-90 scale channel.</a:t>
            </a:r>
          </a:p>
          <a:p>
            <a:pPr>
              <a:spcAft>
                <a:spcPts val="800"/>
              </a:spcAft>
            </a:pPr>
            <a:r>
              <a:rPr sz="1400">
                <a:solidFill>
                  <a:srgbClr val="33394A"/>
                </a:solidFill>
                <a:latin typeface="Inter"/>
              </a:rPr>
              <a:t>•  Refleksi Pribadi: Jawab 3 pertanyaan refleksi dengan kalimat utuh.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943600"/>
            <a:ext cx="105156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0">
                <a:solidFill>
                  <a:srgbClr val="7A8497"/>
                </a:solidFill>
                <a:latin typeface="Inter"/>
              </a:rPr>
              <a:t>Worksheet: pekan-08.xlsx · Durasi sesi: 120 menit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8 · Strategi Go to Market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62B7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2377440"/>
            <a:ext cx="10515600" cy="13716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  <a:latin typeface="Inter"/>
              </a:rPr>
              <a:t>Sampai jumpa di pekan berikutnya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3840480"/>
            <a:ext cx="10515600" cy="6400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800" b="0">
                <a:solidFill>
                  <a:srgbClr val="EEF4FF"/>
                </a:solidFill>
                <a:latin typeface="Inter"/>
              </a:rPr>
              <a:t>Kerjakan worksheet, lalu kumpulkan sebelum sesi berikut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0"/>
            <a:ext cx="10515600" cy="3657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200" b="0">
                <a:solidFill>
                  <a:srgbClr val="EEF4FF"/>
                </a:solidFill>
                <a:latin typeface="Inter"/>
              </a:rPr>
              <a:t>Talent Innovation Hub by KOLABS · kolabshub.id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TUJUAN BELAJAR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Pekan 8: Strategi Go to Market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0515600" cy="384048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Memahami 4 jenis GTM motion: PLG, SLG, marketing-led, community-led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Memilih GTM motion sesuai segmen, ACV, dan kompleksitas produk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Menyusun ICP dan buyer persona yang spesifik dan actionable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Membuat 90-day GTM plan dengan milestone mingguan</a:t>
            </a:r>
          </a:p>
          <a:p>
            <a:pPr>
              <a:spcAft>
                <a:spcPts val="800"/>
              </a:spcAft>
            </a:pPr>
            <a:r>
              <a:rPr sz="2200">
                <a:solidFill>
                  <a:srgbClr val="33394A"/>
                </a:solidFill>
                <a:latin typeface="Inter"/>
              </a:rPr>
              <a:t>•  Mengeksekusi founder selling 30 hari pertama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8 · Strategi Go to Market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ALUR PEMBELAJARAN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22960"/>
            <a:ext cx="10515600" cy="8229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2800" b="1">
                <a:solidFill>
                  <a:srgbClr val="162B75"/>
                </a:solidFill>
                <a:latin typeface="Inter"/>
              </a:rPr>
              <a:t>Yang akan kita bahas hari ini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0515600" cy="420624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Recap pekan 7: posisi PMF dan super-segment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Tujuan belajar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Definisi GTM dan kenapa penting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4 GTM motion: PLG, SLG, Marketing, Community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Matriks pemilihan: ACV vs kompleksitas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Ideal Customer Profile yang tajam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Buyer persona vs ICP: bedakan jelas</a:t>
            </a:r>
          </a:p>
          <a:p>
            <a:pPr>
              <a:spcAft>
                <a:spcPts val="800"/>
              </a:spcAft>
            </a:pPr>
            <a:r>
              <a:rPr sz="1800">
                <a:solidFill>
                  <a:srgbClr val="33394A"/>
                </a:solidFill>
                <a:latin typeface="Inter"/>
              </a:rPr>
              <a:t>•  Founders selling: 30 hari pertama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8 · Strategi Go to Market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Definisi GTM dan kenapa penting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8 · Strategi Go to Market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4 GTM motion: PLG, SLG, Marketing, Community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8 · Strategi Go to Market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Matriks pemilihan: ACV vs kompleksitas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8 · Strategi Go to Market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Ideal Customer Profile yang tajam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8 · Strategi Go to Market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Buyer persona vs ICP: bedakan jelas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8 · Strategi Go to Market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1942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457200"/>
            <a:ext cx="731520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BAGIAN 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868680"/>
            <a:ext cx="10515600" cy="128016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3000" b="1">
                <a:solidFill>
                  <a:srgbClr val="162B75"/>
                </a:solidFill>
                <a:latin typeface="Inter"/>
              </a:rPr>
              <a:t>Founders selling: 30 hari pertama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377440"/>
            <a:ext cx="10515600" cy="3657600"/>
          </a:xfrm>
          <a:prstGeom prst="roundRect">
            <a:avLst/>
          </a:prstGeom>
          <a:solidFill>
            <a:srgbClr val="EEF4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651760"/>
            <a:ext cx="9784080" cy="457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200" b="1">
                <a:solidFill>
                  <a:srgbClr val="1942E8"/>
                </a:solidFill>
                <a:latin typeface="Inter"/>
              </a:rPr>
              <a:t>Catatan pengajar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017520"/>
            <a:ext cx="9784080" cy="274320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400" b="0">
                <a:solidFill>
                  <a:srgbClr val="33394A"/>
                </a:solidFill>
                <a:latin typeface="Inter"/>
              </a:rPr>
              <a:t>Bawakan poin ini dengan contoh nyata dari konteks alumni dan UMKM Indonesia. Ajak peserta diskusi 5 menit setelah penjelasan utama.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492240"/>
            <a:ext cx="731520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r>
              <a:rPr sz="1000" b="0">
                <a:solidFill>
                  <a:srgbClr val="7A8497"/>
                </a:solidFill>
                <a:latin typeface="Inter"/>
              </a:rPr>
              <a:t>Pekan 8 · Strategi Go to Market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607040" y="6492240"/>
            <a:ext cx="1280160" cy="274320"/>
          </a:xfrm>
          <a:prstGeom prst="rect">
            <a:avLst/>
          </a:prstGeom>
          <a:noFill/>
        </p:spPr>
        <p:txBody>
          <a:bodyPr wrap="square" lIns="0" rIns="0">
            <a:spAutoFit/>
          </a:bodyPr>
          <a:lstStyle/>
          <a:p>
            <a:pPr algn="ctr"/>
            <a:r>
              <a:rPr sz="1000" b="0">
                <a:solidFill>
                  <a:srgbClr val="7A8497"/>
                </a:solidFill>
                <a:latin typeface="Inter"/>
              </a:rPr>
              <a:t>TIH by KOLABS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